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2" r:id="rId18"/>
    <p:sldId id="273" r:id="rId19"/>
    <p:sldId id="274" r:id="rId20"/>
    <p:sldId id="279" r:id="rId21"/>
    <p:sldId id="280" r:id="rId22"/>
    <p:sldId id="281" r:id="rId23"/>
    <p:sldId id="275" r:id="rId24"/>
    <p:sldId id="276" r:id="rId25"/>
    <p:sldId id="277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266" autoAdjust="0"/>
  </p:normalViewPr>
  <p:slideViewPr>
    <p:cSldViewPr>
      <p:cViewPr varScale="1">
        <p:scale>
          <a:sx n="89" d="100"/>
          <a:sy n="8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Osha-il-fil08\public\OETD\FREQUENTLY%20CITED\FY14%20Data\Overall%20char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Overall!$A$1:$A$10</c:f>
              <c:strCache>
                <c:ptCount val="10"/>
                <c:pt idx="0">
                  <c:v>501(b)(10)</c:v>
                </c:pt>
                <c:pt idx="1">
                  <c:v>451(e)(1)</c:v>
                </c:pt>
                <c:pt idx="2">
                  <c:v>453(b)(2)(v)</c:v>
                </c:pt>
                <c:pt idx="3">
                  <c:v>451(g)(1)</c:v>
                </c:pt>
                <c:pt idx="4">
                  <c:v>100(a)</c:v>
                </c:pt>
                <c:pt idx="5">
                  <c:v>102(a)(1)</c:v>
                </c:pt>
                <c:pt idx="6">
                  <c:v>503(a)(1)</c:v>
                </c:pt>
                <c:pt idx="7">
                  <c:v>501(b)(1)</c:v>
                </c:pt>
                <c:pt idx="8">
                  <c:v>1053(b)(1)</c:v>
                </c:pt>
                <c:pt idx="9">
                  <c:v>501(b)(13)</c:v>
                </c:pt>
              </c:strCache>
            </c:strRef>
          </c:cat>
          <c:val>
            <c:numRef>
              <c:f>Overall!$B$1:$B$10</c:f>
              <c:numCache>
                <c:formatCode>General</c:formatCode>
                <c:ptCount val="10"/>
                <c:pt idx="0">
                  <c:v>690</c:v>
                </c:pt>
                <c:pt idx="1">
                  <c:v>694</c:v>
                </c:pt>
                <c:pt idx="2">
                  <c:v>762</c:v>
                </c:pt>
                <c:pt idx="3">
                  <c:v>878</c:v>
                </c:pt>
                <c:pt idx="4">
                  <c:v>1145</c:v>
                </c:pt>
                <c:pt idx="5">
                  <c:v>1240</c:v>
                </c:pt>
                <c:pt idx="6">
                  <c:v>1351</c:v>
                </c:pt>
                <c:pt idx="7">
                  <c:v>1409</c:v>
                </c:pt>
                <c:pt idx="8">
                  <c:v>1585</c:v>
                </c:pt>
                <c:pt idx="9">
                  <c:v>4301</c:v>
                </c:pt>
              </c:numCache>
            </c:numRef>
          </c:val>
        </c:ser>
        <c:dLbls>
          <c:showVal val="1"/>
        </c:dLbls>
        <c:overlap val="-25"/>
        <c:axId val="79354496"/>
        <c:axId val="105088128"/>
      </c:barChart>
      <c:catAx>
        <c:axId val="7935449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088128"/>
        <c:crosses val="autoZero"/>
        <c:auto val="1"/>
        <c:lblAlgn val="ctr"/>
        <c:lblOffset val="100"/>
      </c:catAx>
      <c:valAx>
        <c:axId val="105088128"/>
        <c:scaling>
          <c:orientation val="minMax"/>
        </c:scaling>
        <c:delete val="1"/>
        <c:axPos val="b"/>
        <c:numFmt formatCode="General" sourceLinked="1"/>
        <c:tickLblPos val="none"/>
        <c:crossAx val="79354496"/>
        <c:crosses val="autoZero"/>
        <c:crossBetween val="between"/>
      </c:valAx>
    </c:plotArea>
    <c:plotVisOnly val="1"/>
    <c:dispBlanksAs val="gap"/>
  </c:chart>
  <c:spPr>
    <a:noFill/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K!$A$1:$A$5</c:f>
              <c:strCache>
                <c:ptCount val="5"/>
                <c:pt idx="0">
                  <c:v>404(b)(1)(i)</c:v>
                </c:pt>
                <c:pt idx="1">
                  <c:v>403(b)(2)</c:v>
                </c:pt>
                <c:pt idx="2">
                  <c:v>405(g)(2)(iv)</c:v>
                </c:pt>
                <c:pt idx="3">
                  <c:v>416(e)(1)</c:v>
                </c:pt>
                <c:pt idx="4">
                  <c:v>404(f)(6)</c:v>
                </c:pt>
              </c:strCache>
            </c:strRef>
          </c:cat>
          <c:val>
            <c:numRef>
              <c:f>K!$B$1:$B$5</c:f>
              <c:numCache>
                <c:formatCode>General</c:formatCode>
                <c:ptCount val="5"/>
                <c:pt idx="0">
                  <c:v>142</c:v>
                </c:pt>
                <c:pt idx="1">
                  <c:v>175</c:v>
                </c:pt>
                <c:pt idx="2">
                  <c:v>195</c:v>
                </c:pt>
                <c:pt idx="3">
                  <c:v>212</c:v>
                </c:pt>
                <c:pt idx="4">
                  <c:v>315</c:v>
                </c:pt>
              </c:numCache>
            </c:numRef>
          </c:val>
        </c:ser>
        <c:dLbls>
          <c:showVal val="1"/>
        </c:dLbls>
        <c:overlap val="-25"/>
        <c:axId val="92337664"/>
        <c:axId val="92339200"/>
      </c:barChart>
      <c:catAx>
        <c:axId val="9233766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339200"/>
        <c:crosses val="autoZero"/>
        <c:auto val="1"/>
        <c:lblAlgn val="ctr"/>
        <c:lblOffset val="100"/>
      </c:catAx>
      <c:valAx>
        <c:axId val="92339200"/>
        <c:scaling>
          <c:orientation val="minMax"/>
        </c:scaling>
        <c:delete val="1"/>
        <c:axPos val="b"/>
        <c:numFmt formatCode="General" sourceLinked="1"/>
        <c:tickLblPos val="none"/>
        <c:crossAx val="92337664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Sheet5!$A$1:$A$5</c:f>
              <c:strCache>
                <c:ptCount val="5"/>
                <c:pt idx="0">
                  <c:v>454(a) </c:v>
                </c:pt>
                <c:pt idx="1">
                  <c:v>451(b)(1) </c:v>
                </c:pt>
                <c:pt idx="2">
                  <c:v>451(e)(1) </c:v>
                </c:pt>
                <c:pt idx="3">
                  <c:v>453(b)(2)(v) </c:v>
                </c:pt>
                <c:pt idx="4">
                  <c:v>451(g)(1) </c:v>
                </c:pt>
              </c:strCache>
            </c:strRef>
          </c:cat>
          <c:val>
            <c:numRef>
              <c:f>Sheet5!$B$1:$B$5</c:f>
              <c:numCache>
                <c:formatCode>General</c:formatCode>
                <c:ptCount val="5"/>
                <c:pt idx="0">
                  <c:v>402</c:v>
                </c:pt>
                <c:pt idx="1">
                  <c:v>604</c:v>
                </c:pt>
                <c:pt idx="2">
                  <c:v>694</c:v>
                </c:pt>
                <c:pt idx="3">
                  <c:v>762</c:v>
                </c:pt>
                <c:pt idx="4">
                  <c:v>878</c:v>
                </c:pt>
              </c:numCache>
            </c:numRef>
          </c:val>
        </c:ser>
        <c:dLbls>
          <c:showVal val="1"/>
        </c:dLbls>
        <c:overlap val="-25"/>
        <c:axId val="92564480"/>
        <c:axId val="92697344"/>
      </c:barChart>
      <c:catAx>
        <c:axId val="925644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697344"/>
        <c:crosses val="autoZero"/>
        <c:auto val="1"/>
        <c:lblAlgn val="ctr"/>
        <c:lblOffset val="100"/>
      </c:catAx>
      <c:valAx>
        <c:axId val="92697344"/>
        <c:scaling>
          <c:orientation val="minMax"/>
        </c:scaling>
        <c:delete val="1"/>
        <c:axPos val="b"/>
        <c:numFmt formatCode="General" sourceLinked="1"/>
        <c:tickLblPos val="none"/>
        <c:crossAx val="92564480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Sheet6!$A$1:$A$5</c:f>
              <c:strCache>
                <c:ptCount val="5"/>
                <c:pt idx="0">
                  <c:v>501(b)(11) </c:v>
                </c:pt>
                <c:pt idx="1">
                  <c:v>501(b)(10) </c:v>
                </c:pt>
                <c:pt idx="2">
                  <c:v>503(a)(1) </c:v>
                </c:pt>
                <c:pt idx="3">
                  <c:v>501(b)(1) </c:v>
                </c:pt>
                <c:pt idx="4">
                  <c:v>501(b)(13) </c:v>
                </c:pt>
              </c:strCache>
            </c:strRef>
          </c:cat>
          <c:val>
            <c:numRef>
              <c:f>Sheet6!$B$1:$B$5</c:f>
              <c:numCache>
                <c:formatCode>General</c:formatCode>
                <c:ptCount val="5"/>
                <c:pt idx="0">
                  <c:v>538</c:v>
                </c:pt>
                <c:pt idx="1">
                  <c:v>690</c:v>
                </c:pt>
                <c:pt idx="2">
                  <c:v>1351</c:v>
                </c:pt>
                <c:pt idx="3">
                  <c:v>1409</c:v>
                </c:pt>
                <c:pt idx="4">
                  <c:v>4301</c:v>
                </c:pt>
              </c:numCache>
            </c:numRef>
          </c:val>
        </c:ser>
        <c:dLbls>
          <c:showVal val="1"/>
        </c:dLbls>
        <c:overlap val="-25"/>
        <c:axId val="92730112"/>
        <c:axId val="92731648"/>
      </c:barChart>
      <c:catAx>
        <c:axId val="9273011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731648"/>
        <c:crosses val="autoZero"/>
        <c:auto val="1"/>
        <c:lblAlgn val="ctr"/>
        <c:lblOffset val="100"/>
      </c:catAx>
      <c:valAx>
        <c:axId val="92731648"/>
        <c:scaling>
          <c:orientation val="minMax"/>
        </c:scaling>
        <c:delete val="1"/>
        <c:axPos val="b"/>
        <c:numFmt formatCode="General" sourceLinked="1"/>
        <c:tickLblPos val="none"/>
        <c:crossAx val="92730112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Sheet4!$A$1:$A$3</c:f>
              <c:strCache>
                <c:ptCount val="3"/>
                <c:pt idx="0">
                  <c:v>552(b)(1)(ii)</c:v>
                </c:pt>
                <c:pt idx="1">
                  <c:v>554(a)(1)</c:v>
                </c:pt>
                <c:pt idx="2">
                  <c:v>552(a)(1) </c:v>
                </c:pt>
              </c:strCache>
            </c:strRef>
          </c:cat>
          <c:val>
            <c:numRef>
              <c:f>Sheet4!$B$1:$B$3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overlap val="-25"/>
        <c:axId val="92850432"/>
        <c:axId val="92856320"/>
      </c:barChart>
      <c:catAx>
        <c:axId val="9285043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856320"/>
        <c:crosses val="autoZero"/>
        <c:auto val="1"/>
        <c:lblAlgn val="ctr"/>
        <c:lblOffset val="100"/>
      </c:catAx>
      <c:valAx>
        <c:axId val="92856320"/>
        <c:scaling>
          <c:orientation val="minMax"/>
        </c:scaling>
        <c:delete val="1"/>
        <c:axPos val="b"/>
        <c:numFmt formatCode="General" sourceLinked="1"/>
        <c:tickLblPos val="none"/>
        <c:crossAx val="92850432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Sheet7!$A$1:$A$5</c:f>
              <c:strCache>
                <c:ptCount val="5"/>
                <c:pt idx="0">
                  <c:v>602(c)(1)(vii) </c:v>
                </c:pt>
                <c:pt idx="1">
                  <c:v>602(c)(1)(viii)(A) </c:v>
                </c:pt>
                <c:pt idx="2">
                  <c:v>602(c)(1)(ii) </c:v>
                </c:pt>
                <c:pt idx="3">
                  <c:v>602(c)(1)(vi) </c:v>
                </c:pt>
                <c:pt idx="4">
                  <c:v>602(d) </c:v>
                </c:pt>
              </c:strCache>
            </c:strRef>
          </c:cat>
          <c:val>
            <c:numRef>
              <c:f>Sheet7!$B$1:$B$5</c:f>
              <c:numCache>
                <c:formatCode>General</c:formatCode>
                <c:ptCount val="5"/>
                <c:pt idx="0">
                  <c:v>11</c:v>
                </c:pt>
                <c:pt idx="1">
                  <c:v>24</c:v>
                </c:pt>
                <c:pt idx="2">
                  <c:v>37</c:v>
                </c:pt>
                <c:pt idx="3">
                  <c:v>47</c:v>
                </c:pt>
                <c:pt idx="4">
                  <c:v>50</c:v>
                </c:pt>
              </c:numCache>
            </c:numRef>
          </c:val>
        </c:ser>
        <c:dLbls>
          <c:showVal val="1"/>
        </c:dLbls>
        <c:overlap val="-25"/>
        <c:axId val="92663808"/>
        <c:axId val="92665344"/>
      </c:barChart>
      <c:catAx>
        <c:axId val="9266380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665344"/>
        <c:crosses val="autoZero"/>
        <c:auto val="1"/>
        <c:lblAlgn val="ctr"/>
        <c:lblOffset val="100"/>
      </c:catAx>
      <c:valAx>
        <c:axId val="92665344"/>
        <c:scaling>
          <c:orientation val="minMax"/>
        </c:scaling>
        <c:delete val="1"/>
        <c:axPos val="b"/>
        <c:numFmt formatCode="General" sourceLinked="1"/>
        <c:tickLblPos val="none"/>
        <c:crossAx val="92663808"/>
        <c:crosses val="autoZero"/>
        <c:crossBetween val="between"/>
      </c:valAx>
    </c:plotArea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Sheet5!$A$1:$A$5</c:f>
              <c:strCache>
                <c:ptCount val="5"/>
                <c:pt idx="0">
                  <c:v>651(k)(2) </c:v>
                </c:pt>
                <c:pt idx="1">
                  <c:v>652(j)(2)</c:v>
                </c:pt>
                <c:pt idx="2">
                  <c:v>651(k)(1)</c:v>
                </c:pt>
                <c:pt idx="3">
                  <c:v>652(c)(2) </c:v>
                </c:pt>
                <c:pt idx="4">
                  <c:v>652(a)(1) </c:v>
                </c:pt>
              </c:strCache>
            </c:strRef>
          </c:cat>
          <c:val>
            <c:numRef>
              <c:f>Sheet5!$B$1:$B$5</c:f>
              <c:numCache>
                <c:formatCode>General</c:formatCode>
                <c:ptCount val="5"/>
                <c:pt idx="0">
                  <c:v>49</c:v>
                </c:pt>
                <c:pt idx="1">
                  <c:v>171</c:v>
                </c:pt>
                <c:pt idx="2">
                  <c:v>171</c:v>
                </c:pt>
                <c:pt idx="3">
                  <c:v>261</c:v>
                </c:pt>
                <c:pt idx="4">
                  <c:v>517</c:v>
                </c:pt>
              </c:numCache>
            </c:numRef>
          </c:val>
        </c:ser>
        <c:dLbls>
          <c:showVal val="1"/>
        </c:dLbls>
        <c:overlap val="-25"/>
        <c:axId val="92931584"/>
        <c:axId val="92933120"/>
      </c:barChart>
      <c:catAx>
        <c:axId val="9293158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933120"/>
        <c:crosses val="autoZero"/>
        <c:auto val="1"/>
        <c:lblAlgn val="ctr"/>
        <c:lblOffset val="100"/>
      </c:catAx>
      <c:valAx>
        <c:axId val="92933120"/>
        <c:scaling>
          <c:orientation val="minMax"/>
        </c:scaling>
        <c:delete val="1"/>
        <c:axPos val="b"/>
        <c:numFmt formatCode="General" sourceLinked="1"/>
        <c:tickLblPos val="none"/>
        <c:crossAx val="92931584"/>
        <c:crosses val="autoZero"/>
        <c:crossBetween val="between"/>
      </c:valAx>
    </c:plotArea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Sheet1!$A$1:$A$5</c:f>
              <c:strCache>
                <c:ptCount val="5"/>
                <c:pt idx="0">
                  <c:v>702(i)(1) </c:v>
                </c:pt>
                <c:pt idx="1">
                  <c:v>704(a)</c:v>
                </c:pt>
                <c:pt idx="2">
                  <c:v>703(a)(2) </c:v>
                </c:pt>
                <c:pt idx="3">
                  <c:v>703(a)(1) </c:v>
                </c:pt>
                <c:pt idx="4">
                  <c:v>701(b) 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175</c:v>
                </c:pt>
              </c:numCache>
            </c:numRef>
          </c:val>
        </c:ser>
        <c:dLbls>
          <c:showVal val="1"/>
        </c:dLbls>
        <c:overlap val="-25"/>
        <c:axId val="92984832"/>
        <c:axId val="92986368"/>
      </c:barChart>
      <c:catAx>
        <c:axId val="9298483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986368"/>
        <c:crosses val="autoZero"/>
        <c:auto val="1"/>
        <c:lblAlgn val="ctr"/>
        <c:lblOffset val="100"/>
      </c:catAx>
      <c:valAx>
        <c:axId val="92986368"/>
        <c:scaling>
          <c:orientation val="minMax"/>
        </c:scaling>
        <c:delete val="1"/>
        <c:axPos val="b"/>
        <c:numFmt formatCode="General" sourceLinked="1"/>
        <c:tickLblPos val="none"/>
        <c:crossAx val="92984832"/>
        <c:crosses val="autoZero"/>
        <c:crossBetween val="between"/>
      </c:valAx>
    </c:plotArea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Sheet9!$A$1:$A$5</c:f>
              <c:strCache>
                <c:ptCount val="5"/>
                <c:pt idx="0">
                  <c:v>754(a) </c:v>
                </c:pt>
                <c:pt idx="1">
                  <c:v>760(c)(3) </c:v>
                </c:pt>
                <c:pt idx="2">
                  <c:v>760(b)(3) </c:v>
                </c:pt>
                <c:pt idx="3">
                  <c:v>761(b) </c:v>
                </c:pt>
                <c:pt idx="4">
                  <c:v>760(a)(1) </c:v>
                </c:pt>
              </c:strCache>
            </c:strRef>
          </c:cat>
          <c:val>
            <c:numRef>
              <c:f>Sheet9!$B$1:$B$5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15</c:v>
                </c:pt>
                <c:pt idx="3">
                  <c:v>38</c:v>
                </c:pt>
                <c:pt idx="4">
                  <c:v>142</c:v>
                </c:pt>
              </c:numCache>
            </c:numRef>
          </c:val>
        </c:ser>
        <c:dLbls>
          <c:showVal val="1"/>
        </c:dLbls>
        <c:overlap val="-25"/>
        <c:axId val="93008640"/>
        <c:axId val="93010176"/>
      </c:barChart>
      <c:catAx>
        <c:axId val="9300864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010176"/>
        <c:crosses val="autoZero"/>
        <c:auto val="1"/>
        <c:lblAlgn val="ctr"/>
        <c:lblOffset val="100"/>
      </c:catAx>
      <c:valAx>
        <c:axId val="93010176"/>
        <c:scaling>
          <c:orientation val="minMax"/>
        </c:scaling>
        <c:delete val="1"/>
        <c:axPos val="b"/>
        <c:numFmt formatCode="General" sourceLinked="1"/>
        <c:tickLblPos val="none"/>
        <c:crossAx val="9300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Sheet2!$A$1:$A$5</c:f>
              <c:strCache>
                <c:ptCount val="5"/>
                <c:pt idx="0">
                  <c:v>850(b) </c:v>
                </c:pt>
                <c:pt idx="1">
                  <c:v>854(b)</c:v>
                </c:pt>
                <c:pt idx="2">
                  <c:v>852(a) </c:v>
                </c:pt>
                <c:pt idx="3">
                  <c:v>852(e) </c:v>
                </c:pt>
                <c:pt idx="4">
                  <c:v>850(a) </c:v>
                </c:pt>
              </c:strCache>
            </c:strRef>
          </c:cat>
          <c:val>
            <c:numRef>
              <c:f>Sheet2!$B$1:$B$5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48</c:v>
                </c:pt>
              </c:numCache>
            </c:numRef>
          </c:val>
        </c:ser>
        <c:dLbls>
          <c:showVal val="1"/>
        </c:dLbls>
        <c:overlap val="-25"/>
        <c:axId val="93147520"/>
        <c:axId val="93149056"/>
      </c:barChart>
      <c:catAx>
        <c:axId val="9314752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149056"/>
        <c:crosses val="autoZero"/>
        <c:auto val="1"/>
        <c:lblAlgn val="ctr"/>
        <c:lblOffset val="100"/>
      </c:catAx>
      <c:valAx>
        <c:axId val="93149056"/>
        <c:scaling>
          <c:orientation val="minMax"/>
        </c:scaling>
        <c:delete val="1"/>
        <c:axPos val="b"/>
        <c:numFmt formatCode="General" sourceLinked="1"/>
        <c:tickLblPos val="none"/>
        <c:crossAx val="93147520"/>
        <c:crosses val="autoZero"/>
        <c:crossBetween val="between"/>
      </c:valAx>
    </c:plotArea>
    <c:plotVisOnly val="1"/>
    <c:dispBlanksAs val="gap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Sheet11!$A$1</c:f>
              <c:strCache>
                <c:ptCount val="1"/>
                <c:pt idx="0">
                  <c:v>910(b) </c:v>
                </c:pt>
              </c:strCache>
            </c:strRef>
          </c:tx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Sheet11!$B$1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overlap val="-25"/>
        <c:axId val="93237248"/>
        <c:axId val="93238784"/>
      </c:barChart>
      <c:catAx>
        <c:axId val="93237248"/>
        <c:scaling>
          <c:orientation val="minMax"/>
        </c:scaling>
        <c:delete val="1"/>
        <c:axPos val="l"/>
        <c:majorTickMark val="none"/>
        <c:tickLblPos val="none"/>
        <c:crossAx val="93238784"/>
        <c:crosses val="autoZero"/>
        <c:auto val="1"/>
        <c:lblAlgn val="ctr"/>
        <c:lblOffset val="100"/>
      </c:catAx>
      <c:valAx>
        <c:axId val="932387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23724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'C'!$A$1:$A$5</c:f>
              <c:strCache>
                <c:ptCount val="5"/>
                <c:pt idx="0">
                  <c:v>28(a)</c:v>
                </c:pt>
                <c:pt idx="1">
                  <c:v>25(a)</c:v>
                </c:pt>
                <c:pt idx="2">
                  <c:v>20(b)(1)</c:v>
                </c:pt>
                <c:pt idx="3">
                  <c:v>21(b)(2)</c:v>
                </c:pt>
                <c:pt idx="4">
                  <c:v>20(b)(2)</c:v>
                </c:pt>
              </c:strCache>
            </c:strRef>
          </c:cat>
          <c:val>
            <c:numRef>
              <c:f>'C'!$B$1:$B$5</c:f>
              <c:numCache>
                <c:formatCode>General</c:formatCode>
                <c:ptCount val="5"/>
                <c:pt idx="0">
                  <c:v>77</c:v>
                </c:pt>
                <c:pt idx="1">
                  <c:v>126</c:v>
                </c:pt>
                <c:pt idx="2">
                  <c:v>274</c:v>
                </c:pt>
                <c:pt idx="3">
                  <c:v>439</c:v>
                </c:pt>
                <c:pt idx="4">
                  <c:v>614</c:v>
                </c:pt>
              </c:numCache>
            </c:numRef>
          </c:val>
        </c:ser>
        <c:dLbls>
          <c:showVal val="1"/>
        </c:dLbls>
        <c:overlap val="-25"/>
        <c:axId val="76089216"/>
        <c:axId val="76090752"/>
      </c:barChart>
      <c:catAx>
        <c:axId val="7608921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090752"/>
        <c:crosses val="autoZero"/>
        <c:auto val="1"/>
        <c:lblAlgn val="ctr"/>
        <c:lblOffset val="100"/>
      </c:catAx>
      <c:valAx>
        <c:axId val="76090752"/>
        <c:scaling>
          <c:orientation val="minMax"/>
        </c:scaling>
        <c:delete val="1"/>
        <c:axPos val="b"/>
        <c:numFmt formatCode="General" sourceLinked="1"/>
        <c:tickLblPos val="none"/>
        <c:crossAx val="76089216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Sheet12!$A$1</c:f>
              <c:strCache>
                <c:ptCount val="1"/>
                <c:pt idx="0">
                  <c:v>950(c)(1) </c:v>
                </c:pt>
              </c:strCache>
            </c:strRef>
          </c:tx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Sheet12!$B$1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overlap val="-25"/>
        <c:axId val="93296128"/>
        <c:axId val="93297664"/>
      </c:barChart>
      <c:catAx>
        <c:axId val="93296128"/>
        <c:scaling>
          <c:orientation val="minMax"/>
        </c:scaling>
        <c:delete val="1"/>
        <c:axPos val="l"/>
        <c:majorTickMark val="none"/>
        <c:tickLblPos val="none"/>
        <c:crossAx val="93297664"/>
        <c:crosses val="autoZero"/>
        <c:auto val="1"/>
        <c:lblAlgn val="ctr"/>
        <c:lblOffset val="100"/>
      </c:catAx>
      <c:valAx>
        <c:axId val="93297664"/>
        <c:scaling>
          <c:orientation val="minMax"/>
        </c:scaling>
        <c:delete val="1"/>
        <c:axPos val="b"/>
        <c:numFmt formatCode="General" sourceLinked="1"/>
        <c:tickLblPos val="none"/>
        <c:crossAx val="93296128"/>
        <c:crosses val="autoZero"/>
        <c:crossBetween val="between"/>
      </c:valAx>
    </c:plotArea>
    <c:plotVisOnly val="1"/>
    <c:dispBlanksAs val="gap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Sheet2!$A$1:$A$2</c:f>
              <c:strCache>
                <c:ptCount val="2"/>
                <c:pt idx="0">
                  <c:v>1000(b) </c:v>
                </c:pt>
                <c:pt idx="1">
                  <c:v>1000(d) </c:v>
                </c:pt>
              </c:strCache>
            </c:strRef>
          </c:cat>
          <c:val>
            <c:numRef>
              <c:f>Sheet2!$B$1:$B$2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dLbls>
          <c:showVal val="1"/>
        </c:dLbls>
        <c:overlap val="-25"/>
        <c:axId val="93309952"/>
        <c:axId val="93430528"/>
      </c:barChart>
      <c:catAx>
        <c:axId val="9330995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430528"/>
        <c:crosses val="autoZero"/>
        <c:auto val="1"/>
        <c:lblAlgn val="ctr"/>
        <c:lblOffset val="100"/>
      </c:catAx>
      <c:valAx>
        <c:axId val="93430528"/>
        <c:scaling>
          <c:orientation val="minMax"/>
        </c:scaling>
        <c:delete val="1"/>
        <c:axPos val="b"/>
        <c:numFmt formatCode="General" sourceLinked="1"/>
        <c:tickLblPos val="none"/>
        <c:crossAx val="93309952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Sheet13!$A$1:$A$5</c:f>
              <c:strCache>
                <c:ptCount val="5"/>
                <c:pt idx="0">
                  <c:v>1053(b)(16) </c:v>
                </c:pt>
                <c:pt idx="1">
                  <c:v>1053(b)(13) </c:v>
                </c:pt>
                <c:pt idx="2">
                  <c:v>1060(a) </c:v>
                </c:pt>
                <c:pt idx="3">
                  <c:v>1053(b)(4) </c:v>
                </c:pt>
                <c:pt idx="4">
                  <c:v>1053(b)(1) </c:v>
                </c:pt>
              </c:strCache>
            </c:strRef>
          </c:cat>
          <c:val>
            <c:numRef>
              <c:f>Sheet13!$B$1:$B$5</c:f>
              <c:numCache>
                <c:formatCode>General</c:formatCode>
                <c:ptCount val="5"/>
                <c:pt idx="0">
                  <c:v>162</c:v>
                </c:pt>
                <c:pt idx="1">
                  <c:v>276</c:v>
                </c:pt>
                <c:pt idx="2">
                  <c:v>295</c:v>
                </c:pt>
                <c:pt idx="3">
                  <c:v>454</c:v>
                </c:pt>
                <c:pt idx="4">
                  <c:v>1585</c:v>
                </c:pt>
              </c:numCache>
            </c:numRef>
          </c:val>
        </c:ser>
        <c:dLbls>
          <c:showVal val="1"/>
        </c:dLbls>
        <c:overlap val="-25"/>
        <c:axId val="93483776"/>
        <c:axId val="93485312"/>
      </c:barChart>
      <c:catAx>
        <c:axId val="934837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485312"/>
        <c:crosses val="autoZero"/>
        <c:auto val="1"/>
        <c:lblAlgn val="ctr"/>
        <c:lblOffset val="100"/>
      </c:catAx>
      <c:valAx>
        <c:axId val="93485312"/>
        <c:scaling>
          <c:orientation val="minMax"/>
        </c:scaling>
        <c:delete val="1"/>
        <c:axPos val="b"/>
        <c:numFmt formatCode="General" sourceLinked="1"/>
        <c:tickLblPos val="none"/>
        <c:crossAx val="93483776"/>
        <c:crosses val="autoZero"/>
        <c:crossBetween val="between"/>
      </c:valAx>
    </c:plotArea>
    <c:plotVisOnly val="1"/>
    <c:dispBlanksAs val="gap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Sheet3!$A$1:$A$5</c:f>
              <c:strCache>
                <c:ptCount val="5"/>
                <c:pt idx="0">
                  <c:v>1101(e)(1) </c:v>
                </c:pt>
                <c:pt idx="1">
                  <c:v>1101(f)(1)(i)</c:v>
                </c:pt>
                <c:pt idx="2">
                  <c:v>1101(k)(9)(i) </c:v>
                </c:pt>
                <c:pt idx="3">
                  <c:v>1101(k)(2)(i) </c:v>
                </c:pt>
                <c:pt idx="4">
                  <c:v>1101(f)(2)(i)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21</c:v>
                </c:pt>
                <c:pt idx="1">
                  <c:v>21</c:v>
                </c:pt>
                <c:pt idx="2">
                  <c:v>23</c:v>
                </c:pt>
                <c:pt idx="3">
                  <c:v>24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  <c:overlap val="-25"/>
        <c:axId val="75608448"/>
        <c:axId val="75609984"/>
      </c:barChart>
      <c:catAx>
        <c:axId val="7560844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609984"/>
        <c:crosses val="autoZero"/>
        <c:auto val="1"/>
        <c:lblAlgn val="ctr"/>
        <c:lblOffset val="100"/>
      </c:catAx>
      <c:valAx>
        <c:axId val="75609984"/>
        <c:scaling>
          <c:orientation val="minMax"/>
        </c:scaling>
        <c:delete val="1"/>
        <c:axPos val="b"/>
        <c:numFmt formatCode="General" sourceLinked="1"/>
        <c:tickLblPos val="none"/>
        <c:crossAx val="75608448"/>
        <c:crosses val="autoZero"/>
        <c:crossBetween val="between"/>
      </c:valAx>
    </c:plotArea>
    <c:plotVisOnly val="1"/>
    <c:dispBlanksAs val="gap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Sheet15!$A$1:$A$5</c:f>
              <c:strCache>
                <c:ptCount val="5"/>
                <c:pt idx="0">
                  <c:v>1412(d)(1) </c:v>
                </c:pt>
                <c:pt idx="1">
                  <c:v>1412(e)(3)(i) </c:v>
                </c:pt>
                <c:pt idx="2">
                  <c:v>1417(c)(1)</c:v>
                </c:pt>
                <c:pt idx="3">
                  <c:v>1428(a) </c:v>
                </c:pt>
                <c:pt idx="4">
                  <c:v>1412(f)(1) </c:v>
                </c:pt>
              </c:strCache>
            </c:strRef>
          </c:cat>
          <c:val>
            <c:numRef>
              <c:f>Sheet15!$B$1:$B$5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18</c:v>
                </c:pt>
              </c:numCache>
            </c:numRef>
          </c:val>
        </c:ser>
        <c:dLbls>
          <c:showVal val="1"/>
        </c:dLbls>
        <c:overlap val="-25"/>
        <c:axId val="93585408"/>
        <c:axId val="93586944"/>
      </c:barChart>
      <c:catAx>
        <c:axId val="93585408"/>
        <c:scaling>
          <c:orientation val="minMax"/>
        </c:scaling>
        <c:axPos val="l"/>
        <c:numFmt formatCode="General" sourceLinked="0"/>
        <c:majorTickMark val="none"/>
        <c:tickLblPos val="nextTo"/>
        <c:crossAx val="93586944"/>
        <c:crosses val="autoZero"/>
        <c:auto val="1"/>
        <c:lblAlgn val="ctr"/>
        <c:lblOffset val="100"/>
      </c:catAx>
      <c:valAx>
        <c:axId val="93586944"/>
        <c:scaling>
          <c:orientation val="minMax"/>
        </c:scaling>
        <c:delete val="1"/>
        <c:axPos val="b"/>
        <c:numFmt formatCode="General" sourceLinked="1"/>
        <c:tickLblPos val="none"/>
        <c:crossAx val="93585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D!$A$1:$A$5</c:f>
              <c:strCache>
                <c:ptCount val="5"/>
                <c:pt idx="0">
                  <c:v>62(d)(1)(iii)</c:v>
                </c:pt>
                <c:pt idx="1">
                  <c:v>51(f)(1)</c:v>
                </c:pt>
                <c:pt idx="2">
                  <c:v>62(d)(2)(v)(B)</c:v>
                </c:pt>
                <c:pt idx="3">
                  <c:v>62(d)(2)(v)(C)</c:v>
                </c:pt>
                <c:pt idx="4">
                  <c:v>50(g)</c:v>
                </c:pt>
              </c:strCache>
            </c:strRef>
          </c:cat>
          <c:val>
            <c:numRef>
              <c:f>D!$B$1:$B$5</c:f>
              <c:numCache>
                <c:formatCode>General</c:formatCode>
                <c:ptCount val="5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36</c:v>
                </c:pt>
                <c:pt idx="4">
                  <c:v>38</c:v>
                </c:pt>
              </c:numCache>
            </c:numRef>
          </c:val>
        </c:ser>
        <c:dLbls>
          <c:showVal val="1"/>
        </c:dLbls>
        <c:overlap val="-25"/>
        <c:axId val="76183808"/>
        <c:axId val="76189696"/>
      </c:barChart>
      <c:catAx>
        <c:axId val="7618380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189696"/>
        <c:crosses val="autoZero"/>
        <c:auto val="1"/>
        <c:lblAlgn val="ctr"/>
        <c:lblOffset val="100"/>
      </c:catAx>
      <c:valAx>
        <c:axId val="76189696"/>
        <c:scaling>
          <c:orientation val="minMax"/>
        </c:scaling>
        <c:delete val="1"/>
        <c:axPos val="b"/>
        <c:numFmt formatCode="General" sourceLinked="1"/>
        <c:tickLblPos val="none"/>
        <c:crossAx val="76183808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E!$A$1:$A$5</c:f>
              <c:strCache>
                <c:ptCount val="5"/>
                <c:pt idx="0">
                  <c:v>95(d)(1)</c:v>
                </c:pt>
                <c:pt idx="1">
                  <c:v>102(a)(2)</c:v>
                </c:pt>
                <c:pt idx="2">
                  <c:v>95(a)</c:v>
                </c:pt>
                <c:pt idx="3">
                  <c:v>100(a)</c:v>
                </c:pt>
                <c:pt idx="4">
                  <c:v>102(a)(1)</c:v>
                </c:pt>
              </c:strCache>
            </c:strRef>
          </c:cat>
          <c:val>
            <c:numRef>
              <c:f>E!$B$1:$B$5</c:f>
              <c:numCache>
                <c:formatCode>General</c:formatCode>
                <c:ptCount val="5"/>
                <c:pt idx="0">
                  <c:v>12</c:v>
                </c:pt>
                <c:pt idx="1">
                  <c:v>26</c:v>
                </c:pt>
                <c:pt idx="2">
                  <c:v>274</c:v>
                </c:pt>
                <c:pt idx="3">
                  <c:v>1145</c:v>
                </c:pt>
                <c:pt idx="4">
                  <c:v>1240</c:v>
                </c:pt>
              </c:numCache>
            </c:numRef>
          </c:val>
        </c:ser>
        <c:dLbls>
          <c:showVal val="1"/>
        </c:dLbls>
        <c:overlap val="-25"/>
        <c:axId val="76337152"/>
        <c:axId val="76338688"/>
      </c:barChart>
      <c:catAx>
        <c:axId val="7633715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338688"/>
        <c:crosses val="autoZero"/>
        <c:auto val="1"/>
        <c:lblAlgn val="ctr"/>
        <c:lblOffset val="100"/>
      </c:catAx>
      <c:valAx>
        <c:axId val="76338688"/>
        <c:scaling>
          <c:orientation val="minMax"/>
        </c:scaling>
        <c:delete val="1"/>
        <c:axPos val="b"/>
        <c:numFmt formatCode="General" sourceLinked="1"/>
        <c:tickLblPos val="none"/>
        <c:crossAx val="76337152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Sheet1!$A$1:$A$5</c:f>
              <c:strCache>
                <c:ptCount val="5"/>
                <c:pt idx="0">
                  <c:v>150(c)(1)(viii) </c:v>
                </c:pt>
                <c:pt idx="1">
                  <c:v>150(a)(4)</c:v>
                </c:pt>
                <c:pt idx="2">
                  <c:v>153(o) </c:v>
                </c:pt>
                <c:pt idx="3">
                  <c:v>150(c)(1)(vi) </c:v>
                </c:pt>
                <c:pt idx="4">
                  <c:v>150(c)(1)(i) 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28</c:v>
                </c:pt>
                <c:pt idx="3">
                  <c:v>43</c:v>
                </c:pt>
                <c:pt idx="4">
                  <c:v>56</c:v>
                </c:pt>
              </c:numCache>
            </c:numRef>
          </c:val>
        </c:ser>
        <c:dLbls>
          <c:showVal val="1"/>
        </c:dLbls>
        <c:overlap val="-25"/>
        <c:axId val="92083712"/>
        <c:axId val="92085248"/>
      </c:barChart>
      <c:catAx>
        <c:axId val="9208371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085248"/>
        <c:crosses val="autoZero"/>
        <c:auto val="1"/>
        <c:lblAlgn val="ctr"/>
        <c:lblOffset val="100"/>
      </c:catAx>
      <c:valAx>
        <c:axId val="92085248"/>
        <c:scaling>
          <c:orientation val="minMax"/>
        </c:scaling>
        <c:delete val="1"/>
        <c:axPos val="b"/>
        <c:numFmt formatCode="General" sourceLinked="1"/>
        <c:tickLblPos val="none"/>
        <c:crossAx val="92083712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G!$A$1:$A$5</c:f>
              <c:strCache>
                <c:ptCount val="5"/>
                <c:pt idx="0">
                  <c:v>200(a)</c:v>
                </c:pt>
                <c:pt idx="1">
                  <c:v>202</c:v>
                </c:pt>
                <c:pt idx="2">
                  <c:v>201(a)</c:v>
                </c:pt>
                <c:pt idx="3">
                  <c:v>200(g)(2)</c:v>
                </c:pt>
                <c:pt idx="4">
                  <c:v>200(g)(1)</c:v>
                </c:pt>
              </c:strCache>
            </c:strRef>
          </c:cat>
          <c:val>
            <c:numRef>
              <c:f>G!$B$1:$B$5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10</c:v>
                </c:pt>
                <c:pt idx="3">
                  <c:v>12</c:v>
                </c:pt>
                <c:pt idx="4">
                  <c:v>17</c:v>
                </c:pt>
              </c:numCache>
            </c:numRef>
          </c:val>
        </c:ser>
        <c:dLbls>
          <c:showVal val="1"/>
        </c:dLbls>
        <c:overlap val="-25"/>
        <c:axId val="92101632"/>
        <c:axId val="92152576"/>
      </c:barChart>
      <c:catAx>
        <c:axId val="9210163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152576"/>
        <c:crosses val="autoZero"/>
        <c:auto val="1"/>
        <c:lblAlgn val="ctr"/>
        <c:lblOffset val="100"/>
      </c:catAx>
      <c:valAx>
        <c:axId val="92152576"/>
        <c:scaling>
          <c:orientation val="minMax"/>
        </c:scaling>
        <c:delete val="1"/>
        <c:axPos val="b"/>
        <c:numFmt formatCode="General" sourceLinked="1"/>
        <c:tickLblPos val="none"/>
        <c:crossAx val="92101632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Sheet2!$A$1:$A$5</c:f>
              <c:strCache>
                <c:ptCount val="5"/>
                <c:pt idx="0">
                  <c:v>251(a)(2)(i) </c:v>
                </c:pt>
                <c:pt idx="1">
                  <c:v>250(a)(1) </c:v>
                </c:pt>
                <c:pt idx="2">
                  <c:v>251(b)(1) </c:v>
                </c:pt>
                <c:pt idx="3">
                  <c:v>251(a)(1) </c:v>
                </c:pt>
                <c:pt idx="4">
                  <c:v>252(a) </c:v>
                </c:pt>
              </c:strCache>
            </c:strRef>
          </c:cat>
          <c:val>
            <c:numRef>
              <c:f>Sheet2!$B$1:$B$5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17</c:v>
                </c:pt>
                <c:pt idx="4">
                  <c:v>18</c:v>
                </c:pt>
              </c:numCache>
            </c:numRef>
          </c:val>
        </c:ser>
        <c:dLbls>
          <c:showVal val="1"/>
        </c:dLbls>
        <c:overlap val="-25"/>
        <c:axId val="92346240"/>
        <c:axId val="92347776"/>
      </c:barChart>
      <c:catAx>
        <c:axId val="9234624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347776"/>
        <c:crosses val="autoZero"/>
        <c:auto val="1"/>
        <c:lblAlgn val="ctr"/>
        <c:lblOffset val="100"/>
      </c:catAx>
      <c:valAx>
        <c:axId val="92347776"/>
        <c:scaling>
          <c:orientation val="minMax"/>
        </c:scaling>
        <c:delete val="1"/>
        <c:axPos val="b"/>
        <c:numFmt formatCode="General" sourceLinked="1"/>
        <c:tickLblPos val="none"/>
        <c:crossAx val="92346240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Sheet3!$A$1:$A$5</c:f>
              <c:strCache>
                <c:ptCount val="5"/>
                <c:pt idx="0">
                  <c:v>300(b)(2)</c:v>
                </c:pt>
                <c:pt idx="1">
                  <c:v>304(i)(1)</c:v>
                </c:pt>
                <c:pt idx="2">
                  <c:v>304(f)</c:v>
                </c:pt>
                <c:pt idx="3">
                  <c:v>304(d) </c:v>
                </c:pt>
                <c:pt idx="4">
                  <c:v>300(b)(1) 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39</c:v>
                </c:pt>
                <c:pt idx="1">
                  <c:v>39</c:v>
                </c:pt>
                <c:pt idx="2">
                  <c:v>40</c:v>
                </c:pt>
                <c:pt idx="3">
                  <c:v>66</c:v>
                </c:pt>
                <c:pt idx="4">
                  <c:v>101</c:v>
                </c:pt>
              </c:numCache>
            </c:numRef>
          </c:val>
        </c:ser>
        <c:dLbls>
          <c:showVal val="1"/>
        </c:dLbls>
        <c:overlap val="-25"/>
        <c:axId val="92432640"/>
        <c:axId val="92446720"/>
      </c:barChart>
      <c:catAx>
        <c:axId val="9243264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446720"/>
        <c:crosses val="autoZero"/>
        <c:auto val="1"/>
        <c:lblAlgn val="ctr"/>
        <c:lblOffset val="100"/>
      </c:catAx>
      <c:valAx>
        <c:axId val="92446720"/>
        <c:scaling>
          <c:orientation val="minMax"/>
        </c:scaling>
        <c:delete val="1"/>
        <c:axPos val="b"/>
        <c:numFmt formatCode="General" sourceLinked="1"/>
        <c:tickLblPos val="none"/>
        <c:crossAx val="92432640"/>
        <c:crosses val="autoZero"/>
        <c:crossBetween val="between"/>
      </c:valAx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rgbClr val="08A1D9">
                    <a:shade val="51000"/>
                    <a:satMod val="130000"/>
                  </a:srgbClr>
                </a:gs>
                <a:gs pos="80000">
                  <a:srgbClr val="08A1D9">
                    <a:shade val="93000"/>
                    <a:satMod val="130000"/>
                  </a:srgbClr>
                </a:gs>
                <a:gs pos="100000">
                  <a:srgbClr val="08A1D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8A1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'J-C'!$A$1:$A$5</c:f>
              <c:strCache>
                <c:ptCount val="5"/>
                <c:pt idx="0">
                  <c:v>352(d)</c:v>
                </c:pt>
                <c:pt idx="1">
                  <c:v>350(a)(7)</c:v>
                </c:pt>
                <c:pt idx="2">
                  <c:v>351(b)(4)</c:v>
                </c:pt>
                <c:pt idx="3">
                  <c:v>350(a)(9)</c:v>
                </c:pt>
                <c:pt idx="4">
                  <c:v>350(a)(10)</c:v>
                </c:pt>
              </c:strCache>
            </c:strRef>
          </c:cat>
          <c:val>
            <c:numRef>
              <c:f>'J-C'!$B$1:$B$5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14</c:v>
                </c:pt>
                <c:pt idx="3">
                  <c:v>22</c:v>
                </c:pt>
                <c:pt idx="4">
                  <c:v>28</c:v>
                </c:pt>
              </c:numCache>
            </c:numRef>
          </c:val>
        </c:ser>
        <c:dLbls>
          <c:showVal val="1"/>
        </c:dLbls>
        <c:overlap val="-25"/>
        <c:axId val="92512256"/>
        <c:axId val="92513792"/>
      </c:barChart>
      <c:catAx>
        <c:axId val="9251225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513792"/>
        <c:crosses val="autoZero"/>
        <c:auto val="1"/>
        <c:lblAlgn val="ctr"/>
        <c:lblOffset val="100"/>
      </c:catAx>
      <c:valAx>
        <c:axId val="92513792"/>
        <c:scaling>
          <c:orientation val="minMax"/>
        </c:scaling>
        <c:delete val="1"/>
        <c:axPos val="b"/>
        <c:numFmt formatCode="General" sourceLinked="1"/>
        <c:tickLblPos val="none"/>
        <c:crossAx val="92512256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FABC-87A9-4E81-A8A8-4860D3C379E2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F29C1-87F2-4AC7-A9DA-3CEE795C9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9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10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cap="small"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EF07-4D6B-47E5-8389-73175C2FD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5000" y="6324600"/>
            <a:ext cx="5181600" cy="30480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kern="1200" cap="small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Number of Serious Violations – FY 2014</a:t>
            </a:r>
          </a:p>
          <a:p>
            <a:pPr algn="ctr"/>
            <a:endParaRPr lang="en-US" sz="2000" b="1" cap="small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 rot="16200000">
            <a:off x="-1422488" y="3682913"/>
            <a:ext cx="3835575" cy="533399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cap="small" dirty="0" smtClean="0">
                <a:solidFill>
                  <a:srgbClr val="0070C0"/>
                </a:solidFill>
                <a:effectLst/>
              </a:rPr>
              <a:t>29 CFR 1926.</a:t>
            </a:r>
          </a:p>
          <a:p>
            <a:pPr algn="l"/>
            <a:endParaRPr lang="en-US" sz="2400" b="0" cap="small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4312" y="914400"/>
            <a:ext cx="4204888" cy="1266624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Most Frequently Cited Violations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7686" y="5486400"/>
            <a:ext cx="3951514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OSHA Federal Standards</a:t>
            </a:r>
          </a:p>
          <a:p>
            <a:pPr lvl="0"/>
            <a:r>
              <a:rPr lang="en-US" dirty="0" smtClean="0"/>
              <a:t>October 1, 2013 – September 30,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077" y="-50210"/>
            <a:ext cx="4709427" cy="70606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773077" y="2971800"/>
            <a:ext cx="406612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spc="50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CONSTRUCTION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spc="50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INDUSTRY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spc="50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FY 2014</a:t>
            </a:r>
          </a:p>
        </p:txBody>
      </p:sp>
      <p:pic>
        <p:nvPicPr>
          <p:cNvPr id="8" name="Picture 3" descr="C:\Users\KBurke\Desktop\Lectora Working\2200\2200_WBT_v1\html\images\osha-logo-resized-6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4213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FC-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504" y="666342"/>
            <a:ext cx="622496" cy="40045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971800" y="6324600"/>
            <a:ext cx="3276600" cy="30480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Serious Violations – FY 2012</a:t>
            </a:r>
          </a:p>
          <a:p>
            <a:pPr algn="l"/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2/17/2015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7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small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5800" y="5334000"/>
            <a:ext cx="4648200" cy="914400"/>
          </a:xfrm>
          <a:prstGeom prst="rect">
            <a:avLst/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19200"/>
            <a:ext cx="4191000" cy="1676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Most Frequently Cited Serious Violations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91000" y="5410200"/>
            <a:ext cx="4648200" cy="8382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OSHA Federal Standards</a:t>
            </a:r>
          </a:p>
          <a:p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October 1, 2013 – September 30, 2014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0952073"/>
              </p:ext>
            </p:extLst>
          </p:nvPr>
        </p:nvGraphicFramePr>
        <p:xfrm>
          <a:off x="1143000" y="1959531"/>
          <a:ext cx="5715000" cy="375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Welding </a:t>
            </a:r>
            <a:r>
              <a:rPr lang="en-US" sz="3200" dirty="0">
                <a:latin typeface="+mn-lt"/>
              </a:rPr>
              <a:t>&amp; Cutting </a:t>
            </a:r>
            <a:r>
              <a:rPr lang="en-US" sz="3200" dirty="0" smtClean="0">
                <a:latin typeface="+mn-lt"/>
              </a:rPr>
              <a:t>[1926.350 </a:t>
            </a:r>
            <a:r>
              <a:rPr lang="en-US" sz="3200" dirty="0">
                <a:latin typeface="+mn-lt"/>
              </a:rPr>
              <a:t>-</a:t>
            </a:r>
            <a:r>
              <a:rPr lang="en-US" sz="3200" dirty="0" smtClean="0">
                <a:latin typeface="+mn-lt"/>
              </a:rPr>
              <a:t>354]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10246" y="4136469"/>
            <a:ext cx="4042954" cy="3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Securing of Cylinders </a:t>
            </a:r>
            <a:r>
              <a:rPr lang="en-US" sz="1700" cap="small" dirty="0" smtClean="0"/>
              <a:t>While </a:t>
            </a:r>
            <a:r>
              <a:rPr lang="en-US" sz="1700" cap="small" dirty="0"/>
              <a:t>in Use 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10246" y="4865131"/>
            <a:ext cx="4881154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Fire Extinguishing Equipment Immediately Available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9861" y="2694057"/>
            <a:ext cx="246990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Cylinders Secured Upright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861" y="2008257"/>
            <a:ext cx="345863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Oxygen and </a:t>
            </a:r>
            <a:r>
              <a:rPr lang="en-US" sz="1700" cap="small" dirty="0" smtClean="0"/>
              <a:t>Fuel-Gas </a:t>
            </a:r>
            <a:r>
              <a:rPr lang="en-US" sz="1700" cap="small" dirty="0"/>
              <a:t>Cylinder Storage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9861" y="3379857"/>
            <a:ext cx="257294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Using Cables Needing Repair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J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6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8161471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Electrical </a:t>
            </a:r>
            <a:r>
              <a:rPr lang="en-US" sz="3200" dirty="0"/>
              <a:t>[</a:t>
            </a:r>
            <a:r>
              <a:rPr lang="en-US" sz="3200" dirty="0" smtClean="0">
                <a:latin typeface="+mn-lt"/>
              </a:rPr>
              <a:t>1926.400 – 449]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662646" y="4186238"/>
            <a:ext cx="32809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Equipment Installation and Use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662646" y="4885712"/>
            <a:ext cx="2899954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Ground Fault Protection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2084457"/>
            <a:ext cx="156421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Grounding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2770257"/>
            <a:ext cx="29120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Worn/Frayed Cords and Cables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3456057"/>
            <a:ext cx="244650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Flexible Cord Strain Relief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K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0433209"/>
              </p:ext>
            </p:extLst>
          </p:nvPr>
        </p:nvGraphicFramePr>
        <p:xfrm>
          <a:off x="1143000" y="2133600"/>
          <a:ext cx="5715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Scaffolds </a:t>
            </a:r>
            <a:r>
              <a:rPr lang="en-US" sz="3200" dirty="0"/>
              <a:t>[</a:t>
            </a:r>
            <a:r>
              <a:rPr lang="en-US" sz="3200" dirty="0" smtClean="0">
                <a:latin typeface="+mn-lt"/>
              </a:rPr>
              <a:t>1926.450 – 454]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689225" y="4191000"/>
            <a:ext cx="16541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Full </a:t>
            </a:r>
            <a:r>
              <a:rPr lang="en-US" sz="1700" cap="small" dirty="0" smtClean="0"/>
              <a:t>Planking</a:t>
            </a:r>
            <a:endParaRPr lang="en-US" sz="1700" cap="small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667000" y="4843462"/>
            <a:ext cx="4953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Training for </a:t>
            </a:r>
            <a:r>
              <a:rPr lang="en-US" sz="1700" cap="small" dirty="0" smtClean="0"/>
              <a:t>Scaffold Users</a:t>
            </a:r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566615" y="2160657"/>
            <a:ext cx="150329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Fall P</a:t>
            </a:r>
            <a:r>
              <a:rPr lang="en-US" sz="1700" cap="small" dirty="0" smtClean="0"/>
              <a:t>rotection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566615" y="2848351"/>
            <a:ext cx="266464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Aerial </a:t>
            </a:r>
            <a:r>
              <a:rPr lang="en-US" sz="1700" cap="small" dirty="0" smtClean="0"/>
              <a:t>Lifts </a:t>
            </a:r>
            <a:r>
              <a:rPr lang="en-US" sz="1700" cap="small" dirty="0"/>
              <a:t>– Fall P</a:t>
            </a:r>
            <a:r>
              <a:rPr lang="en-US" sz="1700" cap="small" dirty="0" smtClean="0"/>
              <a:t>rotection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566615" y="3505200"/>
            <a:ext cx="11527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Safe A</a:t>
            </a:r>
            <a:r>
              <a:rPr lang="en-US" sz="1700" cap="small" dirty="0" smtClean="0"/>
              <a:t>ccess</a:t>
            </a:r>
            <a:endParaRPr lang="en-US" sz="1700" cap="small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2779397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Fall </a:t>
            </a:r>
            <a:r>
              <a:rPr lang="en-US" sz="3200" dirty="0">
                <a:latin typeface="+mn-lt"/>
              </a:rPr>
              <a:t>Protection </a:t>
            </a:r>
            <a:r>
              <a:rPr lang="en-US" sz="3200" dirty="0" smtClean="0">
                <a:latin typeface="+mn-lt"/>
              </a:rPr>
              <a:t>[1926.500 – 503]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86446" y="4191000"/>
            <a:ext cx="32809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Roofing </a:t>
            </a:r>
            <a:r>
              <a:rPr lang="en-US" sz="1700" cap="small" dirty="0" smtClean="0"/>
              <a:t>Work </a:t>
            </a:r>
            <a:r>
              <a:rPr lang="en-US" sz="1700" cap="small" dirty="0"/>
              <a:t>on L</a:t>
            </a:r>
            <a:r>
              <a:rPr lang="en-US" sz="1700" cap="small" dirty="0" smtClean="0"/>
              <a:t>ow-sloped </a:t>
            </a:r>
            <a:r>
              <a:rPr lang="en-US" sz="1700" cap="small" dirty="0"/>
              <a:t>R</a:t>
            </a:r>
            <a:r>
              <a:rPr lang="en-US" sz="1700" cap="small" dirty="0" smtClean="0"/>
              <a:t>oofs</a:t>
            </a:r>
            <a:endParaRPr lang="en-US" sz="1700" cap="small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90800" y="4876800"/>
            <a:ext cx="4953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Roofing W</a:t>
            </a:r>
            <a:r>
              <a:rPr lang="en-US" sz="1700" cap="small" dirty="0" smtClean="0"/>
              <a:t>ork </a:t>
            </a:r>
            <a:r>
              <a:rPr lang="en-US" sz="1700" cap="small" dirty="0"/>
              <a:t>on S</a:t>
            </a:r>
            <a:r>
              <a:rPr lang="en-US" sz="1700" cap="small" dirty="0" smtClean="0"/>
              <a:t>teep Roofs</a:t>
            </a:r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438400" y="2133600"/>
            <a:ext cx="234198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Residential C</a:t>
            </a:r>
            <a:r>
              <a:rPr lang="en-US" sz="1700" cap="small" dirty="0" smtClean="0"/>
              <a:t>onstruction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438400" y="2770257"/>
            <a:ext cx="246747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Unprotected </a:t>
            </a:r>
            <a:r>
              <a:rPr lang="en-US" sz="1700" cap="small" dirty="0" smtClean="0"/>
              <a:t>Sides </a:t>
            </a:r>
            <a:r>
              <a:rPr lang="en-US" sz="1700" cap="small" dirty="0"/>
              <a:t>&amp; E</a:t>
            </a:r>
            <a:r>
              <a:rPr lang="en-US" sz="1700" cap="small" dirty="0" smtClean="0"/>
              <a:t>dges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438400" y="3456057"/>
            <a:ext cx="196361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Fall </a:t>
            </a:r>
            <a:r>
              <a:rPr lang="en-US" sz="1700" cap="small" dirty="0" smtClean="0"/>
              <a:t>Hazard Training</a:t>
            </a:r>
            <a:endParaRPr lang="en-US" sz="1700" cap="small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3116267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Helicopters</a:t>
            </a:r>
            <a:r>
              <a:rPr lang="en-US" sz="3600" dirty="0">
                <a:latin typeface="+mn-lt"/>
              </a:rPr>
              <a:t>, Hoists, Elevators, and Conveyors </a:t>
            </a:r>
            <a:r>
              <a:rPr lang="en-US" sz="3600" dirty="0" smtClean="0">
                <a:latin typeface="+mn-lt"/>
              </a:rPr>
              <a:t>[1926.550 – 556]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24446" y="2938463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600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824446" y="2286000"/>
            <a:ext cx="3492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518611" y="1981200"/>
            <a:ext cx="52537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Hoists &amp; Elevators – Complying with Manufacturer’s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8611" y="4267200"/>
            <a:ext cx="52537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Material Hoists – Riding Prohibited Except </a:t>
            </a:r>
            <a:r>
              <a:rPr lang="en-US" sz="1700" cap="small" dirty="0" smtClean="0"/>
              <a:t>During </a:t>
            </a:r>
            <a:r>
              <a:rPr lang="en-US" sz="1700" cap="small" dirty="0"/>
              <a:t>Inspection &amp; Maintenance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8611" y="3124200"/>
            <a:ext cx="47965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Overhead Hoists – Safe Working Load Posted </a:t>
            </a:r>
            <a:r>
              <a:rPr lang="en-US" sz="1700" cap="small" dirty="0" smtClean="0"/>
              <a:t>and Not </a:t>
            </a:r>
            <a:r>
              <a:rPr lang="en-US" sz="1700" cap="small" dirty="0"/>
              <a:t>to be Exceeded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7865669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Motor </a:t>
            </a:r>
            <a:r>
              <a:rPr lang="en-US" sz="3600" dirty="0">
                <a:latin typeface="+mn-lt"/>
              </a:rPr>
              <a:t>Vehicles, Mechanized Equipment, &amp; Marine Operations </a:t>
            </a:r>
            <a:r>
              <a:rPr lang="en-US" sz="3600" dirty="0" smtClean="0">
                <a:latin typeface="+mn-lt"/>
              </a:rPr>
              <a:t>[1926.600 – 606]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0243" y="2084457"/>
            <a:ext cx="320735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Industrial Truck Operator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0243" y="2770257"/>
            <a:ext cx="44442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Industrial Trucks ANSI B56.1-1969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0243" y="3456057"/>
            <a:ext cx="38047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Modifications that Affect Capacity Rating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0243" y="4827657"/>
            <a:ext cx="349095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Safe Riding Space on Industrial Trucks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80243" y="4133361"/>
            <a:ext cx="408733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Safety Platform Secured to Carriage or Forks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3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0339795"/>
              </p:ext>
            </p:extLst>
          </p:nvPr>
        </p:nvGraphicFramePr>
        <p:xfrm>
          <a:off x="1143000" y="2057400"/>
          <a:ext cx="5715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Excavations </a:t>
            </a:r>
            <a:r>
              <a:rPr lang="en-US" sz="3200" dirty="0" smtClean="0"/>
              <a:t>[1926.650 – 652]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0" y="4724400"/>
            <a:ext cx="47706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Competent Person - Inspection and Employee Removal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429000"/>
            <a:ext cx="286905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Competent Person - Inspections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4065657"/>
            <a:ext cx="516596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Protection from Falling/Rolling Materials and Equipment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743200"/>
            <a:ext cx="116730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Safe Egress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2084457"/>
            <a:ext cx="18129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Cave-in Protection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6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Concrete </a:t>
            </a:r>
            <a:r>
              <a:rPr lang="en-US" sz="3600" dirty="0">
                <a:latin typeface="+mn-lt"/>
              </a:rPr>
              <a:t>&amp; Masonry Construction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[1926.700 – 706]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4991" y="2084457"/>
            <a:ext cx="260840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Reinforcing Steel Guarding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4991" y="2745891"/>
            <a:ext cx="46934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Formwork Capable of Supporting Anticipated Loads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4991" y="3456057"/>
            <a:ext cx="449302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Lockout/</a:t>
            </a:r>
            <a:r>
              <a:rPr lang="en-US" sz="1700" cap="small" dirty="0" err="1"/>
              <a:t>Tagout</a:t>
            </a:r>
            <a:r>
              <a:rPr lang="en-US" sz="1700" cap="small" dirty="0"/>
              <a:t> of </a:t>
            </a:r>
            <a:r>
              <a:rPr lang="en-US" sz="1700" cap="small" dirty="0" smtClean="0"/>
              <a:t>Bulk </a:t>
            </a:r>
            <a:r>
              <a:rPr lang="en-US" sz="1700" cap="small" dirty="0"/>
              <a:t>Cement Storage Facilities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4991" y="4114800"/>
            <a:ext cx="529613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Bracing of Precast Members until Permanently Connected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94991" y="4827657"/>
            <a:ext cx="336329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Semicircular Masonry Saw Guarding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Q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7353311"/>
              </p:ext>
            </p:extLst>
          </p:nvPr>
        </p:nvGraphicFramePr>
        <p:xfrm>
          <a:off x="1143000" y="2084456"/>
          <a:ext cx="5715000" cy="363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77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5118591"/>
              </p:ext>
            </p:extLst>
          </p:nvPr>
        </p:nvGraphicFramePr>
        <p:xfrm>
          <a:off x="1143000" y="2054078"/>
          <a:ext cx="4876800" cy="366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Steel </a:t>
            </a:r>
            <a:r>
              <a:rPr lang="en-US" sz="3200" dirty="0">
                <a:latin typeface="+mn-lt"/>
              </a:rPr>
              <a:t>Erection </a:t>
            </a:r>
            <a:r>
              <a:rPr lang="en-US" sz="3200" dirty="0" smtClean="0">
                <a:latin typeface="+mn-lt"/>
              </a:rPr>
              <a:t>[1926.750  – 761]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438400" y="4191000"/>
            <a:ext cx="450015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Unsecured Decking in CDZ Exceeding 3,000 </a:t>
            </a:r>
            <a:r>
              <a:rPr lang="en-US" sz="1700" cap="small" dirty="0" err="1" smtClean="0"/>
              <a:t>sqft</a:t>
            </a:r>
            <a:r>
              <a:rPr lang="en-US" sz="1700" cap="small" dirty="0" smtClean="0"/>
              <a:t>.</a:t>
            </a:r>
            <a:endParaRPr lang="en-US" sz="1700" cap="small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438400" y="4876800"/>
            <a:ext cx="4953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Structural Stability During Erection Processes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3661" y="2084457"/>
            <a:ext cx="27510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Protection from Fall Hazards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3661" y="2804411"/>
            <a:ext cx="196361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Fall Hazard 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3661" y="3456057"/>
            <a:ext cx="292099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Fall Protection for Connection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7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Demolition </a:t>
            </a:r>
            <a:r>
              <a:rPr lang="en-US" sz="3200" dirty="0"/>
              <a:t>[</a:t>
            </a:r>
            <a:r>
              <a:rPr lang="en-US" sz="3200" dirty="0" smtClean="0">
                <a:latin typeface="+mn-lt"/>
              </a:rPr>
              <a:t>1926.850 – 860</a:t>
            </a:r>
            <a:r>
              <a:rPr lang="en-US" sz="3200" dirty="0"/>
              <a:t>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57786" y="4191000"/>
            <a:ext cx="52621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Removal of Structural or Load-supporting Members 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157786" y="4876800"/>
            <a:ext cx="6252754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Shoring and Bracing of Walls and Floors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2084457"/>
            <a:ext cx="457035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Engineering Survey Prior to Demolition Operations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2770257"/>
            <a:ext cx="37546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Chute Opening Protected by a Guardrail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3456057"/>
            <a:ext cx="44759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Not Dropping Materials Outside Exterior Walls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T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4324183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82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0407820"/>
              </p:ext>
            </p:extLst>
          </p:nvPr>
        </p:nvGraphicFramePr>
        <p:xfrm>
          <a:off x="1371600" y="1509191"/>
          <a:ext cx="681488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Most Frequently Cited Serious Violations in </a:t>
            </a:r>
            <a:r>
              <a:rPr lang="en-US" sz="4000" b="1" dirty="0" smtClean="0">
                <a:latin typeface="+mn-lt"/>
              </a:rPr>
              <a:t>Construction 2014</a:t>
            </a:r>
            <a:endParaRPr lang="en-US" sz="4000" b="1" dirty="0">
              <a:latin typeface="+mn-lt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1926 Overall MFC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562726" y="1524000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Fall Protection – Residential Construction</a:t>
            </a:r>
            <a:endParaRPr lang="en-US" sz="1700" cap="small" dirty="0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562726" y="1992292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Portable </a:t>
            </a:r>
            <a:r>
              <a:rPr lang="en-US" sz="1600" cap="small" dirty="0" smtClean="0"/>
              <a:t>Ladders </a:t>
            </a:r>
            <a:r>
              <a:rPr lang="en-US" sz="1600" cap="small" dirty="0"/>
              <a:t>N</a:t>
            </a:r>
            <a:r>
              <a:rPr lang="en-US" sz="1600" cap="small" dirty="0" smtClean="0"/>
              <a:t>ot Extended </a:t>
            </a:r>
            <a:r>
              <a:rPr lang="en-US" sz="1600" cap="small" dirty="0"/>
              <a:t>3 feet </a:t>
            </a:r>
            <a:r>
              <a:rPr lang="en-US" sz="1600" cap="small" dirty="0" smtClean="0"/>
              <a:t>Above Landing</a:t>
            </a:r>
            <a:endParaRPr lang="en-US" sz="1700" cap="small" dirty="0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562726" y="2514600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Fall Protection – Unprotected Sides &amp; Edges</a:t>
            </a:r>
            <a:endParaRPr lang="en-US" sz="1700" cap="small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562726" y="2971800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Fall Protection – Training</a:t>
            </a:r>
            <a:endParaRPr lang="en-US" sz="1700" cap="small" dirty="0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562726" y="3458618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Eye and Face Protection</a:t>
            </a:r>
            <a:endParaRPr lang="en-US" sz="1700" cap="small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2562726" y="3915818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Head Protection</a:t>
            </a:r>
            <a:endParaRPr lang="en-US" sz="1700" cap="small" dirty="0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2562726" y="4373018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Scaffolds – Fall Protection</a:t>
            </a:r>
            <a:endParaRPr lang="en-US" sz="1700" cap="small" dirty="0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2562726" y="4876800"/>
            <a:ext cx="4828674" cy="30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Aerial lifts – Fall Protection</a:t>
            </a:r>
            <a:endParaRPr lang="en-US" sz="1700" cap="small" dirty="0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562726" y="5363618"/>
            <a:ext cx="4676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Safe Access</a:t>
            </a:r>
            <a:endParaRPr lang="en-US" sz="1700" cap="small" dirty="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562726" y="5820818"/>
            <a:ext cx="4371475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Fall Protection – Roofing Work on Low-sloped Roofs</a:t>
            </a:r>
            <a:endParaRPr lang="en-US" sz="1700" cap="small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1760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2633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124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3581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4038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4538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4995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5486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59860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>
          <a:xfrm rot="16200000">
            <a:off x="-1422488" y="3454313"/>
            <a:ext cx="3835575" cy="533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cap="small" dirty="0" smtClean="0">
                <a:solidFill>
                  <a:srgbClr val="0070C0"/>
                </a:solidFill>
                <a:effectLst/>
              </a:rPr>
              <a:t>29 CFR 1926 Subparts</a:t>
            </a:r>
          </a:p>
          <a:p>
            <a:pPr algn="l"/>
            <a:endParaRPr lang="en-US" sz="2400" b="0" cap="small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3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0233574"/>
              </p:ext>
            </p:extLst>
          </p:nvPr>
        </p:nvGraphicFramePr>
        <p:xfrm>
          <a:off x="2277291" y="2623632"/>
          <a:ext cx="694509" cy="170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Blasting and the Use of Explosives  </a:t>
            </a:r>
            <a:r>
              <a:rPr lang="en-US" sz="3600" dirty="0" smtClean="0"/>
              <a:t>[1926.900 – 914</a:t>
            </a:r>
            <a:r>
              <a:rPr lang="en-US" sz="3600" dirty="0"/>
              <a:t>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2846457"/>
            <a:ext cx="272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/>
              <a:t>Inspection of Blasted Areas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329240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910(b)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1084162"/>
              </p:ext>
            </p:extLst>
          </p:nvPr>
        </p:nvGraphicFramePr>
        <p:xfrm>
          <a:off x="2286000" y="2596634"/>
          <a:ext cx="914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Power </a:t>
            </a:r>
            <a:r>
              <a:rPr lang="en-US" sz="3600" dirty="0"/>
              <a:t>Transmission and Distribution  </a:t>
            </a:r>
            <a:r>
              <a:rPr lang="en-US" sz="3600" dirty="0" smtClean="0"/>
              <a:t>[1926.950 – 968]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1" y="2590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small" dirty="0"/>
              <a:t>Host Employer Informing Contractor of Installation Safety Characteristics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288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950(c)(1)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V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2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5918404"/>
              </p:ext>
            </p:extLst>
          </p:nvPr>
        </p:nvGraphicFramePr>
        <p:xfrm>
          <a:off x="914400" y="20574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2389257"/>
            <a:ext cx="56280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Remounting of ROPS with Equal Quality of Original Mounting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4038600"/>
            <a:ext cx="540577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ROPS on Equipment Manufactured on or </a:t>
            </a:r>
            <a:r>
              <a:rPr lang="en-US" sz="1700" cap="small" dirty="0" smtClean="0"/>
              <a:t>After </a:t>
            </a:r>
            <a:r>
              <a:rPr lang="en-US" sz="1700" cap="small" dirty="0"/>
              <a:t>Sept 1, 1972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</a:t>
            </a:r>
            <a:r>
              <a:rPr lang="en-US" sz="32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Rollover Protective Structure; Overhead Protection [1926.1000 – 1003]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025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8873751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Stairways and Ladders </a:t>
            </a:r>
            <a:r>
              <a:rPr lang="en-US" sz="3200" dirty="0"/>
              <a:t>[</a:t>
            </a:r>
            <a:r>
              <a:rPr lang="en-US" sz="3200" dirty="0" smtClean="0">
                <a:latin typeface="+mn-lt"/>
              </a:rPr>
              <a:t>1926.1050 – 1060</a:t>
            </a:r>
            <a:r>
              <a:rPr lang="en-US" sz="3200" dirty="0"/>
              <a:t>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662646" y="4157662"/>
            <a:ext cx="28237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Using Top Step as a Step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662646" y="4843462"/>
            <a:ext cx="5795554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Use of Defective Portable Ladders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6446" y="2084457"/>
            <a:ext cx="43651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Portable Ladder – 3 feet </a:t>
            </a:r>
            <a:r>
              <a:rPr lang="en-US" sz="1700" cap="small" dirty="0" smtClean="0"/>
              <a:t>Above </a:t>
            </a:r>
            <a:r>
              <a:rPr lang="en-US" sz="1700" cap="small" dirty="0"/>
              <a:t>Landing Surface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6446" y="2770257"/>
            <a:ext cx="15382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Appropriate 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6446" y="3456057"/>
            <a:ext cx="320421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Ladder &amp; Stairway Hazard Training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X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Toxic </a:t>
            </a:r>
            <a:r>
              <a:rPr lang="en-US" sz="3600" dirty="0">
                <a:latin typeface="+mn-lt"/>
              </a:rPr>
              <a:t>&amp; Hazardous Substances </a:t>
            </a:r>
            <a:r>
              <a:rPr lang="en-US" sz="3600" dirty="0"/>
              <a:t>[</a:t>
            </a:r>
            <a:r>
              <a:rPr lang="en-US" sz="3600" dirty="0" smtClean="0">
                <a:latin typeface="+mn-lt"/>
              </a:rPr>
              <a:t>1926.1100 – 1152]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743200" y="4191000"/>
            <a:ext cx="43477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Asbestos – Exposure Monitoring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743200" y="4876800"/>
            <a:ext cx="4953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Class I, II, and III Work in Regulated Area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2100262"/>
            <a:ext cx="490922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Asbestos – Exposure Assessment by a Competent Person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770257"/>
            <a:ext cx="51710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Asbestos – Building Owner Determination Prior to Work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456057"/>
            <a:ext cx="437193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Asbestos – Training Program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Z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5954453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05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6141381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Cranes </a:t>
            </a:r>
            <a:r>
              <a:rPr lang="en-US" sz="3600" dirty="0">
                <a:latin typeface="+mn-lt"/>
              </a:rPr>
              <a:t>and Derricks in Construction 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[1926.1400 – 1442]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743200" y="4135210"/>
            <a:ext cx="33571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Inspection Documented &amp; Maintained 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743200" y="4843462"/>
            <a:ext cx="4953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Shift Inspections by a Competent Person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2084457"/>
            <a:ext cx="3503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Equipment Inspection every 12 Months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763610"/>
            <a:ext cx="246503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Sign Person Qualifications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449410"/>
            <a:ext cx="4648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Operation Procedures of Equipment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CC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5691566"/>
              </p:ext>
            </p:extLst>
          </p:nvPr>
        </p:nvGraphicFramePr>
        <p:xfrm>
          <a:off x="990600" y="2057400"/>
          <a:ext cx="5867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General Safety &amp; Health [1926.20 – 35]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33600" y="2789365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Employee Training Programs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33600" y="4876800"/>
            <a:ext cx="59340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Personal Protective Equipment – Employer Responsibility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133600" y="3505200"/>
            <a:ext cx="632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Initiate and Maintain Accident Prevention Programs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133600" y="2133600"/>
            <a:ext cx="3492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Inspections by a Competent Person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33600" y="4160965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xmlns="" val="33792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9668934"/>
              </p:ext>
            </p:extLst>
          </p:nvPr>
        </p:nvGraphicFramePr>
        <p:xfrm>
          <a:off x="990600" y="2057400"/>
          <a:ext cx="6324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Occupational </a:t>
            </a:r>
            <a:r>
              <a:rPr lang="en-US" sz="3600" dirty="0">
                <a:latin typeface="+mn-lt"/>
              </a:rPr>
              <a:t>Health &amp; Environmental </a:t>
            </a:r>
            <a:r>
              <a:rPr lang="en-US" sz="3600" dirty="0" smtClean="0">
                <a:latin typeface="+mn-lt"/>
              </a:rPr>
              <a:t>Controls [1926.50 – 66]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28800" y="3014663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613025" y="4191000"/>
            <a:ext cx="493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Washing Facilities for Harmful Contaminants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613025" y="4876800"/>
            <a:ext cx="6302375" cy="3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dirty="0"/>
              <a:t>Lead – Employer Personal Full-shift Sampling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828800" y="2362200"/>
            <a:ext cx="3492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533593" y="2057400"/>
            <a:ext cx="260821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Emergency Eyewash/Shower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2770257"/>
            <a:ext cx="55689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Lead – Change Areas Provided </a:t>
            </a:r>
            <a:r>
              <a:rPr lang="en-US" sz="1700" dirty="0" smtClean="0"/>
              <a:t>Prior </a:t>
            </a:r>
            <a:r>
              <a:rPr lang="en-US" sz="1700" dirty="0"/>
              <a:t>to Exposure Assessment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34290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small" dirty="0"/>
              <a:t>Lead – Protective Clothing &amp; Equipment Provided </a:t>
            </a:r>
            <a:r>
              <a:rPr lang="en-US" sz="1400" cap="small" dirty="0" smtClean="0"/>
              <a:t>Prior </a:t>
            </a:r>
            <a:r>
              <a:rPr lang="en-US" sz="1400" cap="small" dirty="0"/>
              <a:t>to Exposure Assessment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</a:t>
            </a:r>
            <a:r>
              <a:rPr lang="en-US" sz="3200" b="1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20411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1368305"/>
              </p:ext>
            </p:extLst>
          </p:nvPr>
        </p:nvGraphicFramePr>
        <p:xfrm>
          <a:off x="990600" y="1981200"/>
          <a:ext cx="5867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Personal Protective &amp;  Life Saving Equipment [1926.95 – 107]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52985" y="3112532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852985" y="2460069"/>
            <a:ext cx="3492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109415" y="2005090"/>
            <a:ext cx="22281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Eye and Face Protection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415" y="2690890"/>
            <a:ext cx="16230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Head Protection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415" y="3376690"/>
            <a:ext cx="315676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PPE – Provided Used &amp; Maintained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9415" y="4800600"/>
            <a:ext cx="32274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Payment for Protective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9415" y="4051052"/>
            <a:ext cx="487684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Required Eye &amp; Face Protection – ANSI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073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6057596"/>
              </p:ext>
            </p:extLst>
          </p:nvPr>
        </p:nvGraphicFramePr>
        <p:xfrm>
          <a:off x="1143000" y="2057400"/>
          <a:ext cx="5715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2057400"/>
            <a:ext cx="6248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2A Fire Extinguisher Provided per 3000 </a:t>
            </a:r>
            <a:r>
              <a:rPr lang="en-US" sz="1700" cap="small" dirty="0" err="1" smtClean="0"/>
              <a:t>sq</a:t>
            </a:r>
            <a:r>
              <a:rPr lang="en-US" sz="1700" cap="small" dirty="0" smtClean="0"/>
              <a:t> </a:t>
            </a:r>
            <a:r>
              <a:rPr lang="en-US" sz="1700" cap="small" dirty="0" err="1" smtClean="0"/>
              <a:t>ft</a:t>
            </a:r>
            <a:r>
              <a:rPr lang="en-US" sz="1700" cap="small" dirty="0" smtClean="0"/>
              <a:t> </a:t>
            </a:r>
            <a:r>
              <a:rPr lang="en-US" sz="1700" cap="small" dirty="0"/>
              <a:t>of Building Area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743200"/>
            <a:ext cx="5715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Extinguishers with </a:t>
            </a:r>
            <a:r>
              <a:rPr lang="en-US" sz="1700" cap="small" dirty="0" smtClean="0"/>
              <a:t>50 </a:t>
            </a:r>
            <a:r>
              <a:rPr lang="en-US" sz="1700" cap="small" dirty="0" err="1" smtClean="0"/>
              <a:t>ft</a:t>
            </a:r>
            <a:r>
              <a:rPr lang="en-US" sz="1700" cap="small" dirty="0" smtClean="0"/>
              <a:t> </a:t>
            </a:r>
            <a:r>
              <a:rPr lang="en-US" sz="1700" cap="small" dirty="0"/>
              <a:t>of 5 gallons of flammable liquids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9313" y="3429000"/>
            <a:ext cx="553728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Protecting LP Gas Systems Protected from Vehicular Damage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Fire </a:t>
            </a:r>
            <a:r>
              <a:rPr lang="en-US" sz="3600" dirty="0">
                <a:latin typeface="+mn-lt"/>
              </a:rPr>
              <a:t>Protection &amp; </a:t>
            </a:r>
            <a:r>
              <a:rPr lang="en-US" sz="3600" dirty="0" smtClean="0">
                <a:latin typeface="+mn-lt"/>
              </a:rPr>
              <a:t>Prevention [1926.150 – 159</a:t>
            </a:r>
            <a:r>
              <a:rPr lang="en-US" sz="3600" dirty="0"/>
              <a:t>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F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9313" y="4751457"/>
            <a:ext cx="57688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Portable Fire Extinguishers Inspected Periodically &amp; Maintained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9313" y="4065657"/>
            <a:ext cx="48989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Inspection &amp; Maintenance of Fire Fighting Equipment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1986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5164146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Signs</a:t>
            </a:r>
            <a:r>
              <a:rPr lang="en-US" sz="3200" dirty="0">
                <a:latin typeface="+mn-lt"/>
              </a:rPr>
              <a:t>, Signals &amp; Barricades </a:t>
            </a:r>
            <a:r>
              <a:rPr lang="en-US" sz="3200" dirty="0" smtClean="0">
                <a:latin typeface="+mn-lt"/>
              </a:rPr>
              <a:t>[1926.200 – 203]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24446" y="2938463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286000" y="2084457"/>
            <a:ext cx="30129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Traffic Signs at Points of Hazard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770257"/>
            <a:ext cx="27408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Traffic Control Signs/Devices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429000"/>
            <a:ext cx="1909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Flaggers - Signaling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4800600"/>
            <a:ext cx="438164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Barricades Conforming to Part VI of the MUTCD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4114800"/>
            <a:ext cx="28269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Visibility of Signs and Symbols</a:t>
            </a:r>
          </a:p>
        </p:txBody>
      </p:sp>
    </p:spTree>
    <p:extLst>
      <p:ext uri="{BB962C8B-B14F-4D97-AF65-F5344CB8AC3E}">
        <p14:creationId xmlns:p14="http://schemas.microsoft.com/office/powerpoint/2010/main" xmlns="" val="33674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86446" y="4157662"/>
            <a:ext cx="5414554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Materials Stored to Prevent Sliding Falling, or </a:t>
            </a:r>
            <a:r>
              <a:rPr lang="en-US" sz="1700" cap="small" dirty="0" smtClean="0"/>
              <a:t>Collapse</a:t>
            </a:r>
            <a:endParaRPr lang="en-US" sz="1700" cap="small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0674198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Materials </a:t>
            </a:r>
            <a:r>
              <a:rPr lang="en-US" sz="3600" dirty="0">
                <a:latin typeface="+mn-lt"/>
              </a:rPr>
              <a:t>Handling,  Storage, Use &amp; Disposal 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[1926.250 – 252]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86446" y="4872038"/>
            <a:ext cx="42715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General Rigging Equipment Identification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0246" y="2100262"/>
            <a:ext cx="207300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Exterior Drop Chutes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0246" y="2736919"/>
            <a:ext cx="48127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Rigging Equipment Inspection &amp; Removal from 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0246" y="3429000"/>
            <a:ext cx="412818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Welded Alloy Steel Chain Sling Identification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9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6265698"/>
              </p:ext>
            </p:extLst>
          </p:nvPr>
        </p:nvGraphicFramePr>
        <p:xfrm>
          <a:off x="1143000" y="2057400"/>
          <a:ext cx="5715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Tools</a:t>
            </a:r>
            <a:r>
              <a:rPr lang="en-US" sz="3200" dirty="0">
                <a:latin typeface="+mn-lt"/>
              </a:rPr>
              <a:t>: Hand &amp; Power </a:t>
            </a:r>
            <a:r>
              <a:rPr lang="en-US" sz="3200" dirty="0" smtClean="0">
                <a:latin typeface="+mn-lt"/>
              </a:rPr>
              <a:t>[1926.300 – 307]</a:t>
            </a:r>
            <a:endParaRPr lang="en-US" sz="32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401620" y="4876800"/>
            <a:ext cx="3433354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Guarding of Rotating/Moving Parts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401620" y="4191000"/>
            <a:ext cx="476118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Guarding of Circular Hand-held Ripsaws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655" y="2084457"/>
            <a:ext cx="414722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Tools Designed for Guards – Guards in Place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0655" y="2743200"/>
            <a:ext cx="32949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Guarding of Portable Circular Saws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0655" y="3398418"/>
            <a:ext cx="38418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Woodworking Tools – ANSI Requirements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I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98&quot;&gt;&lt;object type=&quot;3&quot; unique_id=&quot;10299&quot;&gt;&lt;property id=&quot;20148&quot; value=&quot;5&quot;/&gt;&lt;property id=&quot;20300&quot; value=&quot;Slide 1 - &amp;quot;Most Frequently Cited Serious Violations&amp;quot;&quot;/&gt;&lt;property id=&quot;20307&quot; value=&quot;256&quot;/&gt;&lt;/object&gt;&lt;object type=&quot;3&quot; unique_id=&quot;10339&quot;&gt;&lt;property id=&quot;20148&quot; value=&quot;5&quot;/&gt;&lt;property id=&quot;20300&quot; value=&quot;Slide 2 - &amp;quot;Most Frequently Cited Serious Violations in Construction 2014&amp;quot;&quot;/&gt;&lt;property id=&quot;20307&quot; value=&quot;257&quot;/&gt;&lt;/object&gt;&lt;object type=&quot;3&quot; unique_id=&quot;10340&quot;&gt;&lt;property id=&quot;20148&quot; value=&quot;5&quot;/&gt;&lt;property id=&quot;20300&quot; value=&quot;Slide 3 - &amp;quot;General Safety &amp;amp; Health [1926.20 – 35]&amp;quot;&quot;/&gt;&lt;property id=&quot;20307&quot; value=&quot;258&quot;/&gt;&lt;/object&gt;&lt;object type=&quot;3&quot; unique_id=&quot;10402&quot;&gt;&lt;property id=&quot;20148&quot; value=&quot;5&quot;/&gt;&lt;property id=&quot;20300&quot; value=&quot;Slide 4 - &amp;quot;Occupational Health &amp;amp; Environmental Controls [1926.50 – 66]&amp;quot;&quot;/&gt;&lt;property id=&quot;20307&quot; value=&quot;260&quot;/&gt;&lt;/object&gt;&lt;object type=&quot;3&quot; unique_id=&quot;10973&quot;&gt;&lt;property id=&quot;20148&quot; value=&quot;5&quot;/&gt;&lt;property id=&quot;20300&quot; value=&quot;Slide 5 - &amp;quot;Personal Protective &amp;amp;  Life Saving Equipment [1926.95 – 107]&amp;quot;&quot;/&gt;&lt;property id=&quot;20307&quot; value=&quot;278&quot;/&gt;&lt;/object&gt;&lt;object type=&quot;3&quot; unique_id=&quot;10974&quot;&gt;&lt;property id=&quot;20148&quot; value=&quot;5&quot;/&gt;&lt;property id=&quot;20300&quot; value=&quot;Slide 6 - &amp;quot;Fire Protection &amp;amp; Prevention [1926.150 – 159]&amp;quot;&quot;/&gt;&lt;property id=&quot;20307&quot; value=&quot;261&quot;/&gt;&lt;/object&gt;&lt;object type=&quot;3&quot; unique_id=&quot;10975&quot;&gt;&lt;property id=&quot;20148&quot; value=&quot;5&quot;/&gt;&lt;property id=&quot;20300&quot; value=&quot;Slide 7 - &amp;quot;Signs, Signals &amp;amp; Barricades [1926.200 – 203]&amp;quot;&quot;/&gt;&lt;property id=&quot;20307&quot; value=&quot;262&quot;/&gt;&lt;/object&gt;&lt;object type=&quot;3&quot; unique_id=&quot;10976&quot;&gt;&lt;property id=&quot;20148&quot; value=&quot;5&quot;/&gt;&lt;property id=&quot;20300&quot; value=&quot;Slide 8 - &amp;quot;Materials Handling,  Storage, Use &amp;amp; Disposal &amp;#x0D;&amp;#x0A;[1926.250 – 252]&amp;quot;&quot;/&gt;&lt;property id=&quot;20307&quot; value=&quot;263&quot;/&gt;&lt;/object&gt;&lt;object type=&quot;3&quot; unique_id=&quot;10977&quot;&gt;&lt;property id=&quot;20148&quot; value=&quot;5&quot;/&gt;&lt;property id=&quot;20300&quot; value=&quot;Slide 9 - &amp;quot;Tools: Hand &amp;amp; Power [1926.300 – 307]&amp;quot;&quot;/&gt;&lt;property id=&quot;20307&quot; value=&quot;264&quot;/&gt;&lt;/object&gt;&lt;object type=&quot;3&quot; unique_id=&quot;10978&quot;&gt;&lt;property id=&quot;20148&quot; value=&quot;5&quot;/&gt;&lt;property id=&quot;20300&quot; value=&quot;Slide 10 - &amp;quot;Welding &amp;amp; Cutting [1926.350 -354]&amp;quot;&quot;/&gt;&lt;property id=&quot;20307&quot; value=&quot;265&quot;/&gt;&lt;/object&gt;&lt;object type=&quot;3&quot; unique_id=&quot;10979&quot;&gt;&lt;property id=&quot;20148&quot; value=&quot;5&quot;/&gt;&lt;property id=&quot;20300&quot; value=&quot;Slide 11 - &amp;quot;Electrical [1926.400 – 449]&amp;quot;&quot;/&gt;&lt;property id=&quot;20307&quot; value=&quot;266&quot;/&gt;&lt;/object&gt;&lt;object type=&quot;3&quot; unique_id=&quot;10980&quot;&gt;&lt;property id=&quot;20148&quot; value=&quot;5&quot;/&gt;&lt;property id=&quot;20300&quot; value=&quot;Slide 12 - &amp;quot;Scaffolds [1926.450 – 454]&amp;quot;&quot;/&gt;&lt;property id=&quot;20307&quot; value=&quot;267&quot;/&gt;&lt;/object&gt;&lt;object type=&quot;3&quot; unique_id=&quot;10981&quot;&gt;&lt;property id=&quot;20148&quot; value=&quot;5&quot;/&gt;&lt;property id=&quot;20300&quot; value=&quot;Slide 13 - &amp;quot;Fall Protection [1926.500 – 503]&amp;quot;&quot;/&gt;&lt;property id=&quot;20307&quot; value=&quot;268&quot;/&gt;&lt;/object&gt;&lt;object type=&quot;3&quot; unique_id=&quot;10982&quot;&gt;&lt;property id=&quot;20148&quot; value=&quot;5&quot;/&gt;&lt;property id=&quot;20300&quot; value=&quot;Slide 14 - &amp;quot;Helicopters, Hoists, Elevators, and Conveyors [1926.550 – 556]&amp;quot;&quot;/&gt;&lt;property id=&quot;20307&quot; value=&quot;269&quot;/&gt;&lt;/object&gt;&lt;object type=&quot;3&quot; unique_id=&quot;10983&quot;&gt;&lt;property id=&quot;20148&quot; value=&quot;5&quot;/&gt;&lt;property id=&quot;20300&quot; value=&quot;Slide 15 - &amp;quot;Motor Vehicles, Mechanized Equipment, &amp;amp; Marine Operations [1926.600 – 606]&amp;quot;&quot;/&gt;&lt;property id=&quot;20307&quot; value=&quot;270&quot;/&gt;&lt;/object&gt;&lt;object type=&quot;3&quot; unique_id=&quot;10985&quot;&gt;&lt;property id=&quot;20148&quot; value=&quot;5&quot;/&gt;&lt;property id=&quot;20300&quot; value=&quot;Slide 17 - &amp;quot;Concrete &amp;amp; Masonry Construction&amp;#x0D;&amp;#x0A;[1926.700 – 706]&amp;quot;&quot;/&gt;&lt;property id=&quot;20307&quot; value=&quot;272&quot;/&gt;&lt;/object&gt;&lt;object type=&quot;3&quot; unique_id=&quot;10986&quot;&gt;&lt;property id=&quot;20148&quot; value=&quot;5&quot;/&gt;&lt;property id=&quot;20300&quot; value=&quot;Slide 18 - &amp;quot;Steel Erection [1926.750  – 761]&amp;quot;&quot;/&gt;&lt;property id=&quot;20307&quot; value=&quot;273&quot;/&gt;&lt;/object&gt;&lt;object type=&quot;3&quot; unique_id=&quot;10987&quot;&gt;&lt;property id=&quot;20148&quot; value=&quot;5&quot;/&gt;&lt;property id=&quot;20300&quot; value=&quot;Slide 19 - &amp;quot;Demolition [1926.850 – 860]&amp;quot;&quot;/&gt;&lt;property id=&quot;20307&quot; value=&quot;274&quot;/&gt;&lt;/object&gt;&lt;object type=&quot;3&quot; unique_id=&quot;10988&quot;&gt;&lt;property id=&quot;20148&quot; value=&quot;5&quot;/&gt;&lt;property id=&quot;20300&quot; value=&quot;Slide 23 - &amp;quot;Stairways and Ladders [1926.1050 – 1060]&amp;quot;&quot;/&gt;&lt;property id=&quot;20307&quot; value=&quot;275&quot;/&gt;&lt;/object&gt;&lt;object type=&quot;3&quot; unique_id=&quot;10989&quot;&gt;&lt;property id=&quot;20148&quot; value=&quot;5&quot;/&gt;&lt;property id=&quot;20300&quot; value=&quot;Slide 24 - &amp;quot;Toxic &amp;amp; Hazardous Substances [1926.1100 – 1152]&amp;quot;&quot;/&gt;&lt;property id=&quot;20307&quot; value=&quot;276&quot;/&gt;&lt;/object&gt;&lt;object type=&quot;3&quot; unique_id=&quot;10990&quot;&gt;&lt;property id=&quot;20148&quot; value=&quot;5&quot;/&gt;&lt;property id=&quot;20300&quot; value=&quot;Slide 25 - &amp;quot;Cranes and Derricks in Construction &amp;#x0D;&amp;#x0A;[1926.1400 – 1442]&amp;quot;&quot;/&gt;&lt;property id=&quot;20307&quot; value=&quot;277&quot;/&gt;&lt;/object&gt;&lt;object type=&quot;3&quot; unique_id=&quot;11352&quot;&gt;&lt;property id=&quot;20148&quot; value=&quot;5&quot;/&gt;&lt;property id=&quot;20300&quot; value=&quot;Slide 20 - &amp;quot;Blasting and the Use of Explosives  [1926.900 – 914]&amp;quot;&quot;/&gt;&lt;property id=&quot;20307&quot; value=&quot;279&quot;/&gt;&lt;/object&gt;&lt;object type=&quot;3&quot; unique_id=&quot;11353&quot;&gt;&lt;property id=&quot;20148&quot; value=&quot;5&quot;/&gt;&lt;property id=&quot;20300&quot; value=&quot;Slide 21 - &amp;quot;Power Transmission and Distribution  [1926.950 – 968]&amp;quot;&quot;/&gt;&lt;property id=&quot;20307&quot; value=&quot;280&quot;/&gt;&lt;/object&gt;&lt;object type=&quot;3&quot; unique_id=&quot;11354&quot;&gt;&lt;property id=&quot;20148&quot; value=&quot;5&quot;/&gt;&lt;property id=&quot;20300&quot; value=&quot;Slide 22 - &amp;quot;&amp;#x0D;&amp;#x0A;&amp;quot;&quot;/&gt;&lt;property id=&quot;20307&quot; value=&quot;281&quot;/&gt;&lt;/object&gt;&lt;object type=&quot;3&quot; unique_id=&quot;11544&quot;&gt;&lt;property id=&quot;20148&quot; value=&quot;5&quot;/&gt;&lt;property id=&quot;20300&quot; value=&quot;Slide 16 - &amp;quot;Excavations [1926.650 – 652]&amp;quot;&quot;/&gt;&lt;property id=&quot;20307&quot; value=&quot;282&quot;/&gt;&lt;/object&gt;&lt;/object&gt;&lt;object type=&quot;8&quot; unique_id=&quot;1030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10640</TotalTime>
  <Words>915</Words>
  <Application>Microsoft Office PowerPoint</Application>
  <PresentationFormat>On-screen Show (4:3)</PresentationFormat>
  <Paragraphs>202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Most Frequently Cited Serious Violations</vt:lpstr>
      <vt:lpstr>Most Frequently Cited Serious Violations in Construction 2014</vt:lpstr>
      <vt:lpstr>General Safety &amp; Health [1926.20 – 35]</vt:lpstr>
      <vt:lpstr>Occupational Health &amp; Environmental Controls [1926.50 – 66]</vt:lpstr>
      <vt:lpstr>Personal Protective &amp;  Life Saving Equipment [1926.95 – 107]</vt:lpstr>
      <vt:lpstr>Fire Protection &amp; Prevention [1926.150 – 159]</vt:lpstr>
      <vt:lpstr>Signs, Signals &amp; Barricades [1926.200 – 203]</vt:lpstr>
      <vt:lpstr>Materials Handling,  Storage, Use &amp; Disposal  [1926.250 – 252]</vt:lpstr>
      <vt:lpstr>Tools: Hand &amp; Power [1926.300 – 307]</vt:lpstr>
      <vt:lpstr>Welding &amp; Cutting [1926.350 -354]</vt:lpstr>
      <vt:lpstr>Electrical [1926.400 – 449]</vt:lpstr>
      <vt:lpstr>Scaffolds [1926.450 – 454]</vt:lpstr>
      <vt:lpstr>Fall Protection [1926.500 – 503]</vt:lpstr>
      <vt:lpstr>Helicopters, Hoists, Elevators, and Conveyors [1926.550 – 556]</vt:lpstr>
      <vt:lpstr>Motor Vehicles, Mechanized Equipment, &amp; Marine Operations [1926.600 – 606]</vt:lpstr>
      <vt:lpstr>Excavations [1926.650 – 652]</vt:lpstr>
      <vt:lpstr>Concrete &amp; Masonry Construction [1926.700 – 706]</vt:lpstr>
      <vt:lpstr>Steel Erection [1926.750  – 761]</vt:lpstr>
      <vt:lpstr>Demolition [1926.850 – 860]</vt:lpstr>
      <vt:lpstr>Blasting and the Use of Explosives  [1926.900 – 914]</vt:lpstr>
      <vt:lpstr>Power Transmission and Distribution  [1926.950 – 968]</vt:lpstr>
      <vt:lpstr> </vt:lpstr>
      <vt:lpstr>Stairways and Ladders [1926.1050 – 1060]</vt:lpstr>
      <vt:lpstr>Toxic &amp; Hazardous Substances [1926.1100 – 1152]</vt:lpstr>
      <vt:lpstr>Cranes and Derricks in Construction  [1926.1400 – 1442]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Burke, Kimberly - OSHA</dc:creator>
  <cp:lastModifiedBy>Tammy Miser</cp:lastModifiedBy>
  <cp:revision>266</cp:revision>
  <dcterms:created xsi:type="dcterms:W3CDTF">2013-06-05T16:36:57Z</dcterms:created>
  <dcterms:modified xsi:type="dcterms:W3CDTF">2015-02-17T15:39:19Z</dcterms:modified>
</cp:coreProperties>
</file>